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7" r:id="rId4"/>
    <p:sldId id="268" r:id="rId5"/>
    <p:sldId id="269" r:id="rId6"/>
    <p:sldId id="270" r:id="rId7"/>
    <p:sldId id="271" r:id="rId8"/>
    <p:sldId id="272"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82E98EF-9A19-4CD6-976F-6F31E5A707E9}" type="datetimeFigureOut">
              <a:rPr lang="en-US" smtClean="0"/>
              <a:t>12/28/2018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561BDE-536C-4CA6-83C2-4E2A3026689F}" type="slidenum">
              <a:rPr lang="en-US" smtClean="0"/>
              <a:t>‹#›</a:t>
            </a:fld>
            <a:endParaRPr lang="en-US"/>
          </a:p>
        </p:txBody>
      </p:sp>
    </p:spTree>
    <p:extLst>
      <p:ext uri="{BB962C8B-B14F-4D97-AF65-F5344CB8AC3E}">
        <p14:creationId xmlns:p14="http://schemas.microsoft.com/office/powerpoint/2010/main" val="427243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82E98EF-9A19-4CD6-976F-6F31E5A707E9}" type="datetimeFigureOut">
              <a:rPr lang="en-US" smtClean="0"/>
              <a:t>12/28/2018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561BDE-536C-4CA6-83C2-4E2A3026689F}" type="slidenum">
              <a:rPr lang="en-US" smtClean="0"/>
              <a:t>‹#›</a:t>
            </a:fld>
            <a:endParaRPr lang="en-US"/>
          </a:p>
        </p:txBody>
      </p:sp>
    </p:spTree>
    <p:extLst>
      <p:ext uri="{BB962C8B-B14F-4D97-AF65-F5344CB8AC3E}">
        <p14:creationId xmlns:p14="http://schemas.microsoft.com/office/powerpoint/2010/main" val="22254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82E98EF-9A19-4CD6-976F-6F31E5A707E9}" type="datetimeFigureOut">
              <a:rPr lang="en-US" smtClean="0"/>
              <a:t>12/28/2018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561BDE-536C-4CA6-83C2-4E2A3026689F}" type="slidenum">
              <a:rPr lang="en-US" smtClean="0"/>
              <a:t>‹#›</a:t>
            </a:fld>
            <a:endParaRPr lang="en-US"/>
          </a:p>
        </p:txBody>
      </p:sp>
    </p:spTree>
    <p:extLst>
      <p:ext uri="{BB962C8B-B14F-4D97-AF65-F5344CB8AC3E}">
        <p14:creationId xmlns:p14="http://schemas.microsoft.com/office/powerpoint/2010/main" val="402019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82E98EF-9A19-4CD6-976F-6F31E5A707E9}" type="datetimeFigureOut">
              <a:rPr lang="en-US" smtClean="0"/>
              <a:t>12/28/2018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561BDE-536C-4CA6-83C2-4E2A3026689F}" type="slidenum">
              <a:rPr lang="en-US" smtClean="0"/>
              <a:t>‹#›</a:t>
            </a:fld>
            <a:endParaRPr lang="en-US"/>
          </a:p>
        </p:txBody>
      </p:sp>
    </p:spTree>
    <p:extLst>
      <p:ext uri="{BB962C8B-B14F-4D97-AF65-F5344CB8AC3E}">
        <p14:creationId xmlns:p14="http://schemas.microsoft.com/office/powerpoint/2010/main" val="128930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82E98EF-9A19-4CD6-976F-6F31E5A707E9}" type="datetimeFigureOut">
              <a:rPr lang="en-US" smtClean="0"/>
              <a:t>12/28/2018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561BDE-536C-4CA6-83C2-4E2A3026689F}" type="slidenum">
              <a:rPr lang="en-US" smtClean="0"/>
              <a:t>‹#›</a:t>
            </a:fld>
            <a:endParaRPr lang="en-US"/>
          </a:p>
        </p:txBody>
      </p:sp>
    </p:spTree>
    <p:extLst>
      <p:ext uri="{BB962C8B-B14F-4D97-AF65-F5344CB8AC3E}">
        <p14:creationId xmlns:p14="http://schemas.microsoft.com/office/powerpoint/2010/main" val="354960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82E98EF-9A19-4CD6-976F-6F31E5A707E9}" type="datetimeFigureOut">
              <a:rPr lang="en-US" smtClean="0"/>
              <a:t>12/28/2018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561BDE-536C-4CA6-83C2-4E2A3026689F}" type="slidenum">
              <a:rPr lang="en-US" smtClean="0"/>
              <a:t>‹#›</a:t>
            </a:fld>
            <a:endParaRPr lang="en-US"/>
          </a:p>
        </p:txBody>
      </p:sp>
    </p:spTree>
    <p:extLst>
      <p:ext uri="{BB962C8B-B14F-4D97-AF65-F5344CB8AC3E}">
        <p14:creationId xmlns:p14="http://schemas.microsoft.com/office/powerpoint/2010/main" val="22379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82E98EF-9A19-4CD6-976F-6F31E5A707E9}" type="datetimeFigureOut">
              <a:rPr lang="en-US" smtClean="0"/>
              <a:t>12/28/2018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4561BDE-536C-4CA6-83C2-4E2A3026689F}" type="slidenum">
              <a:rPr lang="en-US" smtClean="0"/>
              <a:t>‹#›</a:t>
            </a:fld>
            <a:endParaRPr lang="en-US"/>
          </a:p>
        </p:txBody>
      </p:sp>
    </p:spTree>
    <p:extLst>
      <p:ext uri="{BB962C8B-B14F-4D97-AF65-F5344CB8AC3E}">
        <p14:creationId xmlns:p14="http://schemas.microsoft.com/office/powerpoint/2010/main" val="210394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82E98EF-9A19-4CD6-976F-6F31E5A707E9}" type="datetimeFigureOut">
              <a:rPr lang="en-US" smtClean="0"/>
              <a:t>12/28/2018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4561BDE-536C-4CA6-83C2-4E2A3026689F}" type="slidenum">
              <a:rPr lang="en-US" smtClean="0"/>
              <a:t>‹#›</a:t>
            </a:fld>
            <a:endParaRPr lang="en-US"/>
          </a:p>
        </p:txBody>
      </p:sp>
    </p:spTree>
    <p:extLst>
      <p:ext uri="{BB962C8B-B14F-4D97-AF65-F5344CB8AC3E}">
        <p14:creationId xmlns:p14="http://schemas.microsoft.com/office/powerpoint/2010/main" val="368877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82E98EF-9A19-4CD6-976F-6F31E5A707E9}" type="datetimeFigureOut">
              <a:rPr lang="en-US" smtClean="0"/>
              <a:t>12/28/2018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561BDE-536C-4CA6-83C2-4E2A3026689F}" type="slidenum">
              <a:rPr lang="en-US" smtClean="0"/>
              <a:t>‹#›</a:t>
            </a:fld>
            <a:endParaRPr lang="en-US"/>
          </a:p>
        </p:txBody>
      </p:sp>
    </p:spTree>
    <p:extLst>
      <p:ext uri="{BB962C8B-B14F-4D97-AF65-F5344CB8AC3E}">
        <p14:creationId xmlns:p14="http://schemas.microsoft.com/office/powerpoint/2010/main" val="238734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82E98EF-9A19-4CD6-976F-6F31E5A707E9}" type="datetimeFigureOut">
              <a:rPr lang="en-US" smtClean="0"/>
              <a:t>12/28/2018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561BDE-536C-4CA6-83C2-4E2A3026689F}" type="slidenum">
              <a:rPr lang="en-US" smtClean="0"/>
              <a:t>‹#›</a:t>
            </a:fld>
            <a:endParaRPr lang="en-US"/>
          </a:p>
        </p:txBody>
      </p:sp>
    </p:spTree>
    <p:extLst>
      <p:ext uri="{BB962C8B-B14F-4D97-AF65-F5344CB8AC3E}">
        <p14:creationId xmlns:p14="http://schemas.microsoft.com/office/powerpoint/2010/main" val="271526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82E98EF-9A19-4CD6-976F-6F31E5A707E9}" type="datetimeFigureOut">
              <a:rPr lang="en-US" smtClean="0"/>
              <a:t>12/28/2018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561BDE-536C-4CA6-83C2-4E2A3026689F}" type="slidenum">
              <a:rPr lang="en-US" smtClean="0"/>
              <a:t>‹#›</a:t>
            </a:fld>
            <a:endParaRPr lang="en-US"/>
          </a:p>
        </p:txBody>
      </p:sp>
    </p:spTree>
    <p:extLst>
      <p:ext uri="{BB962C8B-B14F-4D97-AF65-F5344CB8AC3E}">
        <p14:creationId xmlns:p14="http://schemas.microsoft.com/office/powerpoint/2010/main" val="339966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E98EF-9A19-4CD6-976F-6F31E5A707E9}" type="datetimeFigureOut">
              <a:rPr lang="en-US" smtClean="0"/>
              <a:t>12/28/2018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61BDE-536C-4CA6-83C2-4E2A3026689F}" type="slidenum">
              <a:rPr lang="en-US" smtClean="0"/>
              <a:t>‹#›</a:t>
            </a:fld>
            <a:endParaRPr lang="en-US"/>
          </a:p>
        </p:txBody>
      </p:sp>
    </p:spTree>
    <p:extLst>
      <p:ext uri="{BB962C8B-B14F-4D97-AF65-F5344CB8AC3E}">
        <p14:creationId xmlns:p14="http://schemas.microsoft.com/office/powerpoint/2010/main" val="471869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rtl="1">
              <a:lnSpc>
                <a:spcPct val="115000"/>
              </a:lnSpc>
              <a:spcAft>
                <a:spcPts val="1000"/>
              </a:spcAft>
            </a:pPr>
            <a:r>
              <a:rPr lang="ar-IQ" b="1" dirty="0">
                <a:ea typeface="Calibri"/>
              </a:rPr>
              <a:t>الوصف النباتي</a:t>
            </a:r>
            <a:r>
              <a:rPr lang="en-US" sz="4000" dirty="0">
                <a:ea typeface="Calibri"/>
                <a:cs typeface="Arial"/>
              </a:rPr>
              <a:t/>
            </a:r>
            <a:br>
              <a:rPr lang="en-US" sz="4000" dirty="0">
                <a:ea typeface="Calibri"/>
                <a:cs typeface="Arial"/>
              </a:rPr>
            </a:br>
            <a:endParaRPr lang="en-US" dirty="0"/>
          </a:p>
        </p:txBody>
      </p:sp>
      <p:sp>
        <p:nvSpPr>
          <p:cNvPr id="3" name="عنصر نائب للمحتوى 2"/>
          <p:cNvSpPr>
            <a:spLocks noGrp="1"/>
          </p:cNvSpPr>
          <p:nvPr>
            <p:ph idx="1"/>
          </p:nvPr>
        </p:nvSpPr>
        <p:spPr/>
        <p:txBody>
          <a:bodyPr>
            <a:normAutofit fontScale="70000" lnSpcReduction="20000"/>
          </a:bodyPr>
          <a:lstStyle/>
          <a:p>
            <a:pPr algn="r"/>
            <a:r>
              <a:rPr lang="ar-SA" b="1" u="sng" dirty="0"/>
              <a:t>المجموع الجذري</a:t>
            </a:r>
            <a:r>
              <a:rPr lang="ar-SA" b="1" dirty="0"/>
              <a:t>:-</a:t>
            </a:r>
            <a:r>
              <a:rPr lang="en-US" b="1" dirty="0"/>
              <a:t>                                                       </a:t>
            </a:r>
            <a:br>
              <a:rPr lang="en-US" b="1" dirty="0"/>
            </a:br>
            <a:r>
              <a:rPr lang="ar-SA" b="1" dirty="0"/>
              <a:t>تتميز جذور الزيتون بان لها طبيعة نمو وانتشار خاصة تختلف باختلاف التربة والعمر والصنف ، تختفي الجذور الوتدية الأولية النامية من البذور وكذلك الجذور المكونة من الأقلام بعد 3-4سنوات وتحل محلها جذور أخرى متكونة من الجزء السفلي من الجذع الموجود تحت سطح التربة وهناك ارتباط واضح بين الافرع الموجودة على الجذع ونمو الجذور وهذا الارتباط اكثر وضوحا في الزيتون عن انواع الفواكه الاخرى واحيانا تظهر على شكل نتوءات على امتداد الساق واحيانا يقل نمو </a:t>
            </a:r>
            <a:r>
              <a:rPr lang="ar-SA" b="1" dirty="0" err="1"/>
              <a:t>الكامبيوم</a:t>
            </a:r>
            <a:r>
              <a:rPr lang="ar-SA" b="1" dirty="0"/>
              <a:t> بين هذه النتوءات بالمقارنة بما هو موجود في هذه النتوءات لدرجة ان الجذع بالقرب من قاعدته يبدو انه مجموعة من الجذوع مجتمعة معا، وربما تنتشر هذه قرب القاعدة مكونة جذع منتشر وتوجد على هذه النتوءات اورام عريضة وانتفاخات صغيرة  تعرف بالبويضات </a:t>
            </a:r>
            <a:r>
              <a:rPr lang="en-US" b="1" u="sng" dirty="0"/>
              <a:t>Ovules</a:t>
            </a:r>
            <a:r>
              <a:rPr lang="ar-SA" b="1" dirty="0"/>
              <a:t> والتي هي كتلة خشبية بيضوية مكورة تحتوي على مبادئ الجذور ومبادئ براعم خضرية وتكون غنية بالهرمونات الطبيعية وتستخدم هذه البويضات كإحدى طرق الإكثار الخضري للزيتون ويكون موقع البويضات في منطقة التحول او المنطقة التاجية من الجذع وتعطي الشكل غير المنتظم للساق،</a:t>
            </a:r>
            <a:endParaRPr lang="en-US" dirty="0"/>
          </a:p>
          <a:p>
            <a:endParaRPr lang="en-US" dirty="0"/>
          </a:p>
        </p:txBody>
      </p:sp>
    </p:spTree>
    <p:extLst>
      <p:ext uri="{BB962C8B-B14F-4D97-AF65-F5344CB8AC3E}">
        <p14:creationId xmlns:p14="http://schemas.microsoft.com/office/powerpoint/2010/main" val="132425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9036496" cy="6741368"/>
          </a:xfrm>
        </p:spPr>
        <p:txBody>
          <a:bodyPr>
            <a:normAutofit/>
          </a:bodyPr>
          <a:lstStyle/>
          <a:p>
            <a:pPr algn="just" rtl="1"/>
            <a:r>
              <a:rPr lang="ar-SA" sz="2400" dirty="0" smtClean="0"/>
              <a:t>اهم مواصفات المجموع الجذري للزيتون</a:t>
            </a:r>
            <a:endParaRPr lang="en-US" sz="2400" dirty="0" smtClean="0"/>
          </a:p>
          <a:p>
            <a:pPr algn="just" rtl="1"/>
            <a:r>
              <a:rPr lang="ar-SA" sz="2400" dirty="0" smtClean="0"/>
              <a:t>الجذور </a:t>
            </a:r>
            <a:r>
              <a:rPr lang="ar-SA" sz="2400" dirty="0"/>
              <a:t>في الترب الثقيلة السيئة التهوية (الطينية) تكون محدودة النمو وسطحية الانتشار بينما الجذور في الترب الرملية الخفيفة يصبح المجموع الجذري لها كبير جدا وينتشر أفقيا بحدود 12م من الجذع وينزل في أعماق التربة إلى 6م لكي يحصل على الماء والغذاء ، وفي المناطق الجافة تنمو الجذور جيدا على عمق 20-90سم حيث تتوفر الرطوبة القابلة للامتصاص والحرارة الملائمة للنمو وهذه الميزة جعلت شجرة الزيتون قادرة على النمو في بيئة فقيرة أو جافة أو شبه صحراوية وبالتالي تقاوم العطش وسوء </a:t>
            </a:r>
            <a:r>
              <a:rPr lang="ar-SA" sz="2400" dirty="0" smtClean="0"/>
              <a:t>الإهمال</a:t>
            </a:r>
            <a:endParaRPr lang="ar-IQ" sz="2400" dirty="0" smtClean="0"/>
          </a:p>
          <a:p>
            <a:pPr algn="just" rtl="1"/>
            <a:r>
              <a:rPr lang="ar-SA" sz="2400" dirty="0" smtClean="0"/>
              <a:t>المجموع </a:t>
            </a:r>
            <a:r>
              <a:rPr lang="ar-SA" sz="2400" dirty="0"/>
              <a:t>الخضري</a:t>
            </a:r>
            <a:endParaRPr lang="en-US" sz="2400" dirty="0"/>
          </a:p>
          <a:p>
            <a:pPr algn="just" rtl="1"/>
            <a:r>
              <a:rPr lang="ar-SA" sz="2400" dirty="0">
                <a:effectLst>
                  <a:outerShdw blurRad="38100" dist="25527" dir="5400000" algn="tl">
                    <a:srgbClr val="000000">
                      <a:alpha val="75000"/>
                    </a:srgbClr>
                  </a:outerShdw>
                </a:effectLst>
              </a:rPr>
              <a:t>أوراق الزيتون بسيطة مستديمة الخضرة صغيرة الحجم معدل طولها 7سم وعرضها يصل إلى 2سم رمحيه الشكل ، متطاولة ، مستدقة الطرف ، جلدية ، متقابلة الوضع على الأفرع والأوراق الحديثة افتح لونا من الأوراق الكبيرة والتي قد تبقى سنة ثم تسقط ، الورقة مغطاة بطبقة شمعية هي طبقة (</a:t>
            </a:r>
            <a:r>
              <a:rPr lang="ar-SA" sz="2400" dirty="0" err="1">
                <a:effectLst>
                  <a:outerShdw blurRad="38100" dist="25527" dir="5400000" algn="tl">
                    <a:srgbClr val="000000">
                      <a:alpha val="75000"/>
                    </a:srgbClr>
                  </a:outerShdw>
                </a:effectLst>
              </a:rPr>
              <a:t>الكيوتكل</a:t>
            </a:r>
            <a:r>
              <a:rPr lang="ar-SA" sz="2400" dirty="0">
                <a:effectLst>
                  <a:outerShdw blurRad="38100" dist="25527" dir="5400000" algn="tl">
                    <a:srgbClr val="000000">
                      <a:alpha val="75000"/>
                    </a:srgbClr>
                  </a:outerShdw>
                </a:effectLst>
              </a:rPr>
              <a:t>) التي تمنع تبخر الماء من الورقة وبالتالي تقلل من عملية النتح أي تحافظ على رطوبة الورقة والنبات ، السطح العلوي للورقة غامق ذو لون اخضر مسود بينما السطح السفلي فاتح ذات زغب والزغب تقلل من فقدان الماء من الورقة .</a:t>
            </a:r>
            <a:r>
              <a:rPr lang="en-US" sz="2400" dirty="0">
                <a:effectLst>
                  <a:outerShdw blurRad="38100" dist="25527" dir="5400000" algn="tl">
                    <a:srgbClr val="000000">
                      <a:alpha val="75000"/>
                    </a:srgbClr>
                  </a:outerShdw>
                </a:effectLst>
              </a:rPr>
              <a:t>                            </a:t>
            </a:r>
            <a:endParaRPr lang="en-US" sz="2400" dirty="0"/>
          </a:p>
          <a:p>
            <a:pPr algn="just" rtl="1"/>
            <a:endParaRPr lang="en-US" sz="2400" dirty="0"/>
          </a:p>
        </p:txBody>
      </p:sp>
    </p:spTree>
    <p:extLst>
      <p:ext uri="{BB962C8B-B14F-4D97-AF65-F5344CB8AC3E}">
        <p14:creationId xmlns:p14="http://schemas.microsoft.com/office/powerpoint/2010/main" val="404506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4" descr="2b4eab10.jpg"/>
          <p:cNvPicPr>
            <a:picLocks noGrp="1"/>
          </p:cNvPicPr>
          <p:nvPr>
            <p:ph idx="1"/>
          </p:nvPr>
        </p:nvPicPr>
        <p:blipFill>
          <a:blip r:embed="rId2" cstate="print"/>
          <a:stretch>
            <a:fillRect/>
          </a:stretch>
        </p:blipFill>
        <p:spPr>
          <a:xfrm>
            <a:off x="5076056" y="2420888"/>
            <a:ext cx="3810000" cy="2543175"/>
          </a:xfrm>
          <a:prstGeom prst="rect">
            <a:avLst/>
          </a:prstGeom>
        </p:spPr>
      </p:pic>
      <p:pic>
        <p:nvPicPr>
          <p:cNvPr id="5" name="عنصر نائب للمحتوى 5" descr="olive-tree-leaves-2525961.jpg"/>
          <p:cNvPicPr/>
          <p:nvPr/>
        </p:nvPicPr>
        <p:blipFill>
          <a:blip r:embed="rId3" cstate="print"/>
          <a:stretch>
            <a:fillRect/>
          </a:stretch>
        </p:blipFill>
        <p:spPr>
          <a:xfrm>
            <a:off x="971600" y="2420888"/>
            <a:ext cx="2848218" cy="2550656"/>
          </a:xfrm>
          <a:prstGeom prst="rect">
            <a:avLst/>
          </a:prstGeom>
        </p:spPr>
      </p:pic>
    </p:spTree>
    <p:extLst>
      <p:ext uri="{BB962C8B-B14F-4D97-AF65-F5344CB8AC3E}">
        <p14:creationId xmlns:p14="http://schemas.microsoft.com/office/powerpoint/2010/main" val="210648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77500" lnSpcReduction="20000"/>
          </a:bodyPr>
          <a:lstStyle/>
          <a:p>
            <a:pPr algn="just" rtl="1"/>
            <a:r>
              <a:rPr lang="ar-IQ" dirty="0" smtClean="0"/>
              <a:t>المجموع الزهري:- البراعم الزهرية في الزيتون بسيطة محمولة جانبيا في آباط الأوراق موجودة على </a:t>
            </a:r>
            <a:r>
              <a:rPr lang="ar-IQ" dirty="0" err="1" smtClean="0"/>
              <a:t>نموات</a:t>
            </a:r>
            <a:r>
              <a:rPr lang="ar-IQ" dirty="0" smtClean="0"/>
              <a:t> عمرها سنة واحدة تتفتح هذه البراعم في الربيع (آذار حتى أيار) عن نورة عنقودية تحمل 8- 25زهرة صغيرة بيضاء مصفرة اللون . وتحمل أشجار الزيتون نوعين من الأزهار الأولى أزهار كاملة </a:t>
            </a:r>
            <a:r>
              <a:rPr lang="en-US" dirty="0" smtClean="0"/>
              <a:t>perfect flowers </a:t>
            </a:r>
            <a:r>
              <a:rPr lang="ar-IQ" dirty="0" smtClean="0"/>
              <a:t>وهي الأزهار الخنثى التي تحوي على الأعضاء الذكرية والأنثوية أما النوع الثاني من الأزهار فهي المذكرة </a:t>
            </a:r>
            <a:r>
              <a:rPr lang="en-US" dirty="0" smtClean="0"/>
              <a:t>Male flowers  </a:t>
            </a:r>
            <a:r>
              <a:rPr lang="ar-IQ" dirty="0" smtClean="0"/>
              <a:t>وهي أزهار كاملة مختزلة المبيض  ، تتركب الزهرة الكاملة من كاس قمعي، التويج يتكون من اربع اوراق بيضاء مصفرة متصلة مع بعضها عند القاعدة مشكلة شبه انبوبة، الاسدية عددها اثنان وصفراء اللون ، المبيض مكون من كربلتين في كل منهما بويضتين واحدة فقط من البويضات الاربع تتلقح </a:t>
            </a:r>
            <a:r>
              <a:rPr lang="ar-IQ" dirty="0" err="1" smtClean="0"/>
              <a:t>وتتخصب</a:t>
            </a:r>
            <a:r>
              <a:rPr lang="ar-IQ" dirty="0" smtClean="0"/>
              <a:t>، حبوب اللقاح خفيفة وغزيرة ونسبة انباتها ضعيفة  وتختلف النسبة بين الأزهار الخنثى والمذكرة باختلاف الأصناف ففي بعض الأصناف تكون نسبة الأزهار المذكرة كبيرة مثل الصنف </a:t>
            </a:r>
            <a:r>
              <a:rPr lang="en-US" dirty="0" err="1" smtClean="0"/>
              <a:t>Ascolano</a:t>
            </a:r>
            <a:r>
              <a:rPr lang="en-US" dirty="0" smtClean="0"/>
              <a:t> </a:t>
            </a:r>
            <a:r>
              <a:rPr lang="ar-IQ" dirty="0" smtClean="0"/>
              <a:t>حيث إن أشجاره تعطي نسبة كبيرة من الأزهار المذكرة مما يقلل من الحاصل</a:t>
            </a:r>
            <a:endParaRPr lang="en-US" dirty="0"/>
          </a:p>
        </p:txBody>
      </p:sp>
    </p:spTree>
    <p:extLst>
      <p:ext uri="{BB962C8B-B14F-4D97-AF65-F5344CB8AC3E}">
        <p14:creationId xmlns:p14="http://schemas.microsoft.com/office/powerpoint/2010/main" val="67589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04664"/>
            <a:ext cx="5487515" cy="192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مكتب لينكس للحاسبات\Desktop\محاضرات حديثة مستديمة 4 بستنة 2017\Olives_on_tree.jpg"/>
          <p:cNvPicPr>
            <a:picLocks noGrp="1"/>
          </p:cNvPicPr>
          <p:nvPr>
            <p:ph idx="1"/>
          </p:nvPr>
        </p:nvPicPr>
        <p:blipFill>
          <a:blip r:embed="rId3" cstate="print"/>
          <a:srcRect/>
          <a:stretch>
            <a:fillRect/>
          </a:stretch>
        </p:blipFill>
        <p:spPr bwMode="auto">
          <a:xfrm>
            <a:off x="5076056" y="3068960"/>
            <a:ext cx="3899272" cy="2942456"/>
          </a:xfrm>
          <a:prstGeom prst="rect">
            <a:avLst/>
          </a:prstGeom>
          <a:noFill/>
        </p:spPr>
      </p:pic>
      <p:pic>
        <p:nvPicPr>
          <p:cNvPr id="8" name="Picture 3" descr="C:\Users\مكتب لينكس للحاسبات\Desktop\محاضرات حديثة مستديمة 4 بستنة 2017\olives.jpg"/>
          <p:cNvPicPr/>
          <p:nvPr/>
        </p:nvPicPr>
        <p:blipFill>
          <a:blip r:embed="rId4" cstate="print"/>
          <a:srcRect/>
          <a:stretch>
            <a:fillRect/>
          </a:stretch>
        </p:blipFill>
        <p:spPr bwMode="auto">
          <a:xfrm>
            <a:off x="683568" y="2708920"/>
            <a:ext cx="4176464" cy="3888431"/>
          </a:xfrm>
          <a:prstGeom prst="rect">
            <a:avLst/>
          </a:prstGeom>
          <a:noFill/>
        </p:spPr>
      </p:pic>
    </p:spTree>
    <p:extLst>
      <p:ext uri="{BB962C8B-B14F-4D97-AF65-F5344CB8AC3E}">
        <p14:creationId xmlns:p14="http://schemas.microsoft.com/office/powerpoint/2010/main" val="271662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4" descr="C:\Users\مكتب لينكس للحاسبات\Desktop\محاضرات حديثة مستديمة 4 بستنة 2017\gordal_sevillana_corte.png"/>
          <p:cNvPicPr>
            <a:picLocks noGrp="1"/>
          </p:cNvPicPr>
          <p:nvPr>
            <p:ph idx="1"/>
          </p:nvPr>
        </p:nvPicPr>
        <p:blipFill>
          <a:blip r:embed="rId2" cstate="print"/>
          <a:srcRect/>
          <a:stretch>
            <a:fillRect/>
          </a:stretch>
        </p:blipFill>
        <p:spPr bwMode="auto">
          <a:xfrm>
            <a:off x="2190750" y="1981994"/>
            <a:ext cx="4762500" cy="3762375"/>
          </a:xfrm>
          <a:prstGeom prst="rect">
            <a:avLst/>
          </a:prstGeom>
          <a:noFill/>
        </p:spPr>
      </p:pic>
    </p:spTree>
    <p:extLst>
      <p:ext uri="{BB962C8B-B14F-4D97-AF65-F5344CB8AC3E}">
        <p14:creationId xmlns:p14="http://schemas.microsoft.com/office/powerpoint/2010/main" val="166804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5" descr="C:\Users\مكتب لينكس للحاسبات\Desktop\محاضرات حديثة مستديمة 4 بستنة 2017\cesonoma.ucdavis.edu-files-27240.pdf.png"/>
          <p:cNvPicPr/>
          <p:nvPr/>
        </p:nvPicPr>
        <p:blipFill>
          <a:blip r:embed="rId2" cstate="print"/>
          <a:srcRect/>
          <a:stretch>
            <a:fillRect/>
          </a:stretch>
        </p:blipFill>
        <p:spPr bwMode="auto">
          <a:xfrm>
            <a:off x="395536" y="1052736"/>
            <a:ext cx="8424935" cy="4680519"/>
          </a:xfrm>
          <a:prstGeom prst="rect">
            <a:avLst/>
          </a:prstGeom>
          <a:noFill/>
        </p:spPr>
      </p:pic>
    </p:spTree>
    <p:extLst>
      <p:ext uri="{BB962C8B-B14F-4D97-AF65-F5344CB8AC3E}">
        <p14:creationId xmlns:p14="http://schemas.microsoft.com/office/powerpoint/2010/main" val="116584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76846"/>
            <a:ext cx="4752527" cy="740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16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5" descr="OEU-ANC_1_Zoom.jpg"/>
          <p:cNvPicPr/>
          <p:nvPr/>
        </p:nvPicPr>
        <p:blipFill>
          <a:blip r:embed="rId2" cstate="print"/>
          <a:stretch>
            <a:fillRect/>
          </a:stretch>
        </p:blipFill>
        <p:spPr>
          <a:xfrm>
            <a:off x="4644008" y="1484784"/>
            <a:ext cx="3851895" cy="3312368"/>
          </a:xfrm>
          <a:prstGeom prst="rect">
            <a:avLst/>
          </a:prstGeom>
        </p:spPr>
      </p:pic>
      <p:pic>
        <p:nvPicPr>
          <p:cNvPr id="5" name="عنصر نائب للمحتوى 4" descr="figure2.5.JPG"/>
          <p:cNvPicPr>
            <a:picLocks noGrp="1"/>
          </p:cNvPicPr>
          <p:nvPr>
            <p:ph idx="1"/>
          </p:nvPr>
        </p:nvPicPr>
        <p:blipFill>
          <a:blip r:embed="rId3" cstate="print"/>
          <a:stretch>
            <a:fillRect/>
          </a:stretch>
        </p:blipFill>
        <p:spPr>
          <a:xfrm>
            <a:off x="539552" y="1484784"/>
            <a:ext cx="3905250" cy="3552825"/>
          </a:xfrm>
          <a:prstGeom prst="rect">
            <a:avLst/>
          </a:prstGeom>
        </p:spPr>
      </p:pic>
    </p:spTree>
    <p:extLst>
      <p:ext uri="{BB962C8B-B14F-4D97-AF65-F5344CB8AC3E}">
        <p14:creationId xmlns:p14="http://schemas.microsoft.com/office/powerpoint/2010/main" val="190788840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344</Words>
  <Application>Microsoft Office PowerPoint</Application>
  <PresentationFormat>عرض على الشاشة (3:4)‏</PresentationFormat>
  <Paragraphs>7</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نسق Office</vt:lpstr>
      <vt:lpstr>الوصف النباتي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الفاكهة مستديمة الخضرة  (العملي) المرحلة الرابعة / بستنة وهندسة حدائق م. الاولى</dc:title>
  <dc:creator>DELL</dc:creator>
  <cp:lastModifiedBy>DELL</cp:lastModifiedBy>
  <cp:revision>7</cp:revision>
  <dcterms:created xsi:type="dcterms:W3CDTF">2018-12-28T09:16:32Z</dcterms:created>
  <dcterms:modified xsi:type="dcterms:W3CDTF">2018-12-28T10:01:32Z</dcterms:modified>
</cp:coreProperties>
</file>